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5bc430c25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5bc430c25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a1c6c882f3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a1c6c882f3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1c6c882f3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a1c6c882f3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a1c6c882f3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a1c6c882f3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1c6c882f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a1c6c882f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a1c6c882f3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a1c6c882f3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a1c6c882f3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a1c6c882f3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a1c6c882f3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a1c6c882f3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a1c6c882f3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a1c6c882f3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a1c6c882f3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a1c6c882f3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a1c6c882f3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a1c6c882f3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a1c6c882f3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a1c6c882f3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a1c6c882f3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a1c6c882f3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a1c6c882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a1c6c882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a1c6c882f3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a1c6c882f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a1c6c882f3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a1c6c882f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a1c6c882f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a1c6c882f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a1c6c882f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a1c6c882f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1c6c882f3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a1c6c882f3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a1c6c882f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a1c6c882f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Kolmogorov discovered that any multivariate function can be represented using univariate functions, and Arnold refined this result so it works universally; the Kolmogorov–Arnold Network directly implements this theoretical structure using learnable univariate functions.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9.jpg"/><Relationship Id="rId5" Type="http://schemas.openxmlformats.org/officeDocument/2006/relationships/image" Target="../media/image8.png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hyperlink" Target="https://en.wikipedia.org/wiki/Function_composition" TargetMode="External"/><Relationship Id="rId7" Type="http://schemas.openxmlformats.org/officeDocument/2006/relationships/hyperlink" Target="https://en.wikipedia.org/wiki/Binary_operation" TargetMode="External"/><Relationship Id="rId8" Type="http://schemas.openxmlformats.org/officeDocument/2006/relationships/hyperlink" Target="https://en.wikipedia.org/wiki/Addition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hyperlink" Target="https://en.wikipedia.org/wiki/Andrey_Kolmogorov" TargetMode="External"/><Relationship Id="rId13" Type="http://schemas.openxmlformats.org/officeDocument/2006/relationships/hyperlink" Target="https://en.wikipedia.org/wiki/Vladimir_Arnold" TargetMode="External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hyperlink" Target="https://en.wikipedia.org/wiki/Vladimir_Arnold" TargetMode="External"/><Relationship Id="rId9" Type="http://schemas.openxmlformats.org/officeDocument/2006/relationships/image" Target="../media/image2.png"/><Relationship Id="rId5" Type="http://schemas.openxmlformats.org/officeDocument/2006/relationships/hyperlink" Target="https://en.wikipedia.org/wiki/Andrey_Kolmogorov" TargetMode="External"/><Relationship Id="rId6" Type="http://schemas.openxmlformats.org/officeDocument/2006/relationships/hyperlink" Target="https://en.wikipedia.org/wiki/Function_composition" TargetMode="External"/><Relationship Id="rId7" Type="http://schemas.openxmlformats.org/officeDocument/2006/relationships/hyperlink" Target="https://en.wikipedia.org/wiki/Binary_operation" TargetMode="External"/><Relationship Id="rId8" Type="http://schemas.openxmlformats.org/officeDocument/2006/relationships/hyperlink" Target="https://en.wikipedia.org/wiki/Additi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257500" y="636150"/>
            <a:ext cx="6646200" cy="945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400">
                <a:latin typeface="Times New Roman"/>
                <a:ea typeface="Times New Roman"/>
                <a:cs typeface="Times New Roman"/>
                <a:sym typeface="Times New Roman"/>
              </a:rPr>
              <a:t>Enhancing Burmese News Classification with</a:t>
            </a:r>
            <a:endParaRPr b="1"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GB" sz="2400">
                <a:latin typeface="Times New Roman"/>
                <a:ea typeface="Times New Roman"/>
                <a:cs typeface="Times New Roman"/>
                <a:sym typeface="Times New Roman"/>
              </a:rPr>
              <a:t>Kolmogorov-Arnold Network Head Fine-tuning</a:t>
            </a:r>
            <a:endParaRPr b="1"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20300" y="2056538"/>
            <a:ext cx="8520600" cy="8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Thura Aung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Eaint Kay Khaing Kyaw,</a:t>
            </a: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 Kyaw Thu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Thazin Myint Oo, Thepchai Supnithi</a:t>
            </a:r>
            <a:endParaRPr baseline="30000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223988" y="1858950"/>
            <a:ext cx="6696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675" y="3435102"/>
            <a:ext cx="1727732" cy="61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9125" y="3230388"/>
            <a:ext cx="1021025" cy="10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2175" y="3302012"/>
            <a:ext cx="2395900" cy="87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6100" y="216100"/>
            <a:ext cx="945900" cy="94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3" name="Google Shape;133;p22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Methodology: Kolmogorov-Arnold Network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7350" y="1320100"/>
            <a:ext cx="1219884" cy="121988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/>
        </p:nvSpPr>
        <p:spPr>
          <a:xfrm>
            <a:off x="5791171" y="2626502"/>
            <a:ext cx="10122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71625" lIns="71625" spcFirstLastPara="1" rIns="71625" wrap="square" tIns="71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96">
                <a:latin typeface="Times New Roman"/>
                <a:ea typeface="Times New Roman"/>
                <a:cs typeface="Times New Roman"/>
                <a:sym typeface="Times New Roman"/>
              </a:rPr>
              <a:t>Ziming Liu</a:t>
            </a:r>
            <a:endParaRPr sz="1096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4364" y="1320089"/>
            <a:ext cx="1219885" cy="1203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/>
        </p:nvSpPr>
        <p:spPr>
          <a:xfrm>
            <a:off x="7134422" y="2618402"/>
            <a:ext cx="1220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71625" lIns="71625" spcFirstLastPara="1" rIns="71625" wrap="square" tIns="716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96">
                <a:latin typeface="Times New Roman"/>
                <a:ea typeface="Times New Roman"/>
                <a:cs typeface="Times New Roman"/>
                <a:sym typeface="Times New Roman"/>
              </a:rPr>
              <a:t>Max Tegmark</a:t>
            </a:r>
            <a:endParaRPr sz="1096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475" y="2454950"/>
            <a:ext cx="4760202" cy="234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/>
        </p:nvSpPr>
        <p:spPr>
          <a:xfrm>
            <a:off x="311700" y="1148725"/>
            <a:ext cx="50499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100">
                <a:solidFill>
                  <a:srgbClr val="2021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KAN</a:t>
            </a:r>
            <a:r>
              <a:rPr lang="en-GB">
                <a:solidFill>
                  <a:srgbClr val="2021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 If </a:t>
            </a:r>
            <a:r>
              <a:rPr i="1" lang="en-GB">
                <a:solidFill>
                  <a:srgbClr val="2021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GB">
                <a:solidFill>
                  <a:srgbClr val="2021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is a multivariate continuous function, then </a:t>
            </a:r>
            <a:r>
              <a:rPr i="1" lang="en-GB">
                <a:solidFill>
                  <a:srgbClr val="2021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GB">
                <a:solidFill>
                  <a:srgbClr val="2021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can be </a:t>
            </a:r>
            <a:r>
              <a:rPr b="1" lang="en-GB">
                <a:solidFill>
                  <a:srgbClr val="202122"/>
                </a:solidFill>
                <a:highlight>
                  <a:srgbClr val="FFFF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approximated</a:t>
            </a:r>
            <a:r>
              <a:rPr lang="en-GB">
                <a:solidFill>
                  <a:srgbClr val="2021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as a finite </a:t>
            </a:r>
            <a:r>
              <a:rPr lang="en-GB">
                <a:solidFill>
                  <a:srgbClr val="1C3AA9"/>
                </a:solidFill>
                <a:highlight>
                  <a:schemeClr val="lt1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composition</a:t>
            </a:r>
            <a:r>
              <a:rPr lang="en-GB">
                <a:solidFill>
                  <a:srgbClr val="2021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of continuous functions of a single variable and the </a:t>
            </a:r>
            <a:r>
              <a:rPr lang="en-GB">
                <a:solidFill>
                  <a:srgbClr val="1C3AA9"/>
                </a:solidFill>
                <a:highlight>
                  <a:schemeClr val="lt1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binary operation</a:t>
            </a:r>
            <a:r>
              <a:rPr lang="en-GB">
                <a:solidFill>
                  <a:srgbClr val="2021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of </a:t>
            </a:r>
            <a:r>
              <a:rPr lang="en-GB">
                <a:solidFill>
                  <a:srgbClr val="1C3AA9"/>
                </a:solidFill>
                <a:highlight>
                  <a:schemeClr val="lt1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addition</a:t>
            </a: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5419775" y="3095875"/>
            <a:ext cx="3092100" cy="16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Liu, Z., Wang, Y., Vaidya, S., Ruehle, F., Halverson, J., Soljacic, M., Hou, T., &amp; Tegmark, M. (2025). KAN: Kolmogorov–Arnold Networks. In Y. Yue, A. Garg, N. Peng, F. Sha, &amp; R. Yu (Eds.), </a:t>
            </a:r>
            <a:r>
              <a:rPr i="1"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International Conference on Representation Learning</a:t>
            </a: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(pp. 70367–70413).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23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Methodology: Kolmogorov-Arnold Network (Cont’d)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188300" y="1039850"/>
            <a:ext cx="83742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FourierKAN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Replaces spline activations with Fourier series expansions.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Approximates functions as sums of sine and cosine terms: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Efficiently models smooth, periodic, and non-linear patterns.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Benefits: smoother gradients, easier initialization, compact parameterization.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EfficientKAN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Enforces sparsity via L1 regularization on weights instead of expanded inputs.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Optional learnable scaling for activation functions allows trade-off between accuracy and efficiency.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FasterKAN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Reduces memory usage by applying activations first, then linear combination.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Uses Reflectional Switch Activation Functions (RSWAF) to approximate splines.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Benefits: lower memory, faster forward/backward computations, flexible basis functions.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0350" y="1456375"/>
            <a:ext cx="3277976" cy="51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4" name="Google Shape;154;p24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Experimental Setup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Google Shape;155;p24"/>
          <p:cNvSpPr txBox="1"/>
          <p:nvPr/>
        </p:nvSpPr>
        <p:spPr>
          <a:xfrm>
            <a:off x="178400" y="1138950"/>
            <a:ext cx="83742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Experiments conducted on Google Colab with NVIDIA Tesla T4 (16 GB VRAM).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Implemented in PyTorch; evaluation with scikit-learn; pre-trained backbones via Hugging Face Transformers.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Embeddings: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Static: TF-IDF, random, fastText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Contextual: mBERT, Distil-mBERT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Classification heads: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MLP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Feed-forward with ReLU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FourierKAN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Fourier-based, grid size 8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EfficientKAN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Spline-based, grid size 8, cubic splines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FasterKAN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Grid-based, learnable grid, inverse denominator formulation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1" name="Google Shape;161;p25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Experimental Setup (Cont’d)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178400" y="1138950"/>
            <a:ext cx="83742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Optimizer: AdamW with two-tier LR: 2e-4 for head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Scheduler: Cosine Annealing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Loss: Cross-entropy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Static embeddings: 15 epochs, batch size 32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Transformer-backbones: 5 epochs, batch size 8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Gradient clipping (max-norm = 1.0)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Dropout: 0.3; Early stopping with patience = 3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Evaluation: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Weighted F1-score on test set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Computational metrics: total/trainable parameters, training time, forward/backward latency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26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 and Discussion: Efficiency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95750"/>
            <a:ext cx="5165480" cy="39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 txBox="1"/>
          <p:nvPr/>
        </p:nvSpPr>
        <p:spPr>
          <a:xfrm>
            <a:off x="5655575" y="4120150"/>
            <a:ext cx="2688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Table 3: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Efficiency comparison of models with different embeddings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6" name="Google Shape;176;p27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 and Discussion: Efficiency </a:t>
            </a:r>
            <a:r>
              <a:rPr lang="en-GB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(Cont’d)</a:t>
            </a: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384900" y="1029950"/>
            <a:ext cx="83742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time: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MLP generally fastest a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ross embeddings.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FasterKAN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often trains faster than MLP despite more parameters.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EfficientKAN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requires significantly longer training.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Transformer-based models (mBERT, Distil-mBERT) are slowest (hundreds–over 1000 sec).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Inference and backward propagation latency: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MLP: lowest latency (forward 0.26–0.46 ms, backward 0.64–0.98 ms).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FourierKAN: slightly higher latency but efficient (forward 0.56–1.08 ms, backward 1.23–1.90 ms).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FasterKAN: moderate overhead (forward 0.58–0.78 ms, backward 1.0–1.41 ms).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EfficientKAN: slowest among non-transformers (forward 1.76–4.49 ms, backward up to 4.18 ms).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Transformers: high latency (Distil-mBERT forward 52–100 ms, backward 113–212 ms; mBERT forward 115+ ms, backward 215–418 ms)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3" name="Google Shape;183;p28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 and Discussion (Cont’d) 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4" name="Google Shape;1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61900"/>
            <a:ext cx="3249874" cy="413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8"/>
          <p:cNvSpPr txBox="1"/>
          <p:nvPr/>
        </p:nvSpPr>
        <p:spPr>
          <a:xfrm>
            <a:off x="3632625" y="4280350"/>
            <a:ext cx="3849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Table 4: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F1-score comparison of classification heads across embeddings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2625" y="1016350"/>
            <a:ext cx="5154949" cy="22571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7" name="Google Shape;187;p28"/>
          <p:cNvSpPr txBox="1"/>
          <p:nvPr/>
        </p:nvSpPr>
        <p:spPr>
          <a:xfrm>
            <a:off x="3632625" y="3357925"/>
            <a:ext cx="535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Figure 2: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Comparison of model performance versus computational cost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3" name="Google Shape;193;p29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 and Discussion: Performance (Cont’d)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29"/>
          <p:cNvSpPr txBox="1"/>
          <p:nvPr/>
        </p:nvSpPr>
        <p:spPr>
          <a:xfrm>
            <a:off x="384900" y="1029950"/>
            <a:ext cx="83742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Effect of classification head (F1-score):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EfficientKAN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highest for classical embeddings (e.g., TF-IDF: 0.791).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MLP and FasterKAN competitive; FourierKAN generally lower.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transformer embeddings, MLP or FasterKAN perform best; FourierKAN slightly lower but competitive.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Effect of embedding type: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Neural Network embeddings (Random, fastText) outperform TF-IDF across all heads.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fastText usually yields highest F1, followed by Random and Fourier.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Transformer embeddings give modest additional gains over fastText.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0" name="Google Shape;200;p30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and Future Work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30"/>
          <p:cNvSpPr txBox="1"/>
          <p:nvPr/>
        </p:nvSpPr>
        <p:spPr>
          <a:xfrm>
            <a:off x="231175" y="1179375"/>
            <a:ext cx="8601000" cy="3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Explored KAN variants (EfficientKAN, FasterKAN, FourierKAN) as classification heads for Burmese news sentence classification.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findings: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Embedding type has the largest impact on performance.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Neural Network based word embeddings (Random, fastText) outperform TF-IDF.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Transformer embeddings (mBERT, Distil-mBERT) achieve highest accuracy.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EfficientKAN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performs best with static embeddings (fastText: 0.928 F1).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FasterKAN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balances speed and accuracy efficiently.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FourierKAN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underperforms due to less adaptive basis and higher parameter count.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transformer embeddings, head choice matters less; MLP, EfficientKAN, FasterKAN similar.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7" name="Google Shape;207;p31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and Future Work (Cont’d)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31"/>
          <p:cNvSpPr txBox="1"/>
          <p:nvPr/>
        </p:nvSpPr>
        <p:spPr>
          <a:xfrm>
            <a:off x="231175" y="1179375"/>
            <a:ext cx="86010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Extend KAN-based heads to other low-resource NLP tasks.</a:t>
            </a:r>
            <a:b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 new basis functions for FourierKAN and spline-based KANs.</a:t>
            </a:r>
            <a:b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 training efficiency for EfficientKAN.</a:t>
            </a:r>
            <a:b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Release code and dataset for reproducibility and broader adoption.</a:t>
            </a:r>
            <a:b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Investigate integration with multilingual and cross-lingual embeddings for scalability.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376675" y="1091125"/>
            <a:ext cx="79116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Related Work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Dataset Preparation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Experimental Setup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Result and Discussion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Conclusion and Future Work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Outline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" name="Google Shape;21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376675" y="1091125"/>
            <a:ext cx="79116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News sentence classification assigns predefined categories to news text.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Automating classification improves speed and accuracy for large-scale news streams.</a:t>
            </a:r>
            <a:b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This work investigates head fine-tuning with different classification heads.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Baseline: standard MLP classification head.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Compared with three KAN variants: FourierKAN, EfficientKAN, FasterKAN.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Experiments conducted on both: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Static embeddings: TF-IDF, random, fastText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Contextual embeddings: mBERT, Distil-mBERT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0" name="Google Shape;80;p16"/>
          <p:cNvSpPr txBox="1"/>
          <p:nvPr/>
        </p:nvSpPr>
        <p:spPr>
          <a:xfrm>
            <a:off x="376600" y="1225000"/>
            <a:ext cx="82851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Introduced a Burmese News Classification Dataset.</a:t>
            </a:r>
            <a:b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Compared performance of MLP vs. KAN-based classification heads.</a:t>
            </a:r>
            <a:b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EfficientKAN + fastText achieves best overall F1 score (0.928).</a:t>
            </a:r>
            <a:b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FasterKAN provides fastest training with competitive accuracy.</a:t>
            </a:r>
            <a:b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KAN heads show strong trade-offs between accuracy, parameter size, and training cost.</a:t>
            </a:r>
            <a:b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Results indicate KAN-based heads are lightweight yet expressive alternatives in low-resource settings.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(Cont’d)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7" name="Google Shape;87;p17"/>
          <p:cNvSpPr txBox="1"/>
          <p:nvPr/>
        </p:nvSpPr>
        <p:spPr>
          <a:xfrm>
            <a:off x="311700" y="1086250"/>
            <a:ext cx="86022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Prior work used traditional ML models, CNN, BiLSTM, and hybrid neural models for classification.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Experiments conducted with both syllable-level and word-level tokenization.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Classification Heads and Fine-Tuning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Linear probing updates only the classification head while keeping the backbone frozen.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Effective for low-resource settings and robust under distribution shifts.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Standard practice: attach an MLP head on transformer-based backbones.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MLP heads remain widely used but may underutilize rich contextual embeddings.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Recent work proposes KAN-based heads (using FourierKAN) offering improved efficiency and performance in fine-tuning tasks.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Related Work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4" name="Google Shape;94;p18"/>
          <p:cNvSpPr txBox="1"/>
          <p:nvPr/>
        </p:nvSpPr>
        <p:spPr>
          <a:xfrm>
            <a:off x="201475" y="1128200"/>
            <a:ext cx="5059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Collected Burmese news across six categories from major news outlets (VOA Burmese, BBC Burmese, RFA).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Manually annotated by native speakers (April–June 2024).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Dataset split: 80% training (5.84k sentences) and 20% testing (1.47k sentences).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Preparation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b="0" l="0" r="0" t="18560"/>
          <a:stretch/>
        </p:blipFill>
        <p:spPr>
          <a:xfrm>
            <a:off x="5385513" y="1374675"/>
            <a:ext cx="3530723" cy="13984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201475" y="2904825"/>
            <a:ext cx="8780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Text cleaning and normalization to ensure correct Unicode ordering and reliable segmentation.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Tokenization: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mBERT tokenizer for transformer-based models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myWord tool for static embedding models using unigram/bigram dictionaries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includes representative examples for all six categories.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5571600" y="10158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1: Label Counts and Percentages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19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Preparation (Cont’d)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 b="0" l="0" r="0" t="6898"/>
          <a:stretch/>
        </p:blipFill>
        <p:spPr>
          <a:xfrm>
            <a:off x="838700" y="932075"/>
            <a:ext cx="7466598" cy="36829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379950" y="4664075"/>
            <a:ext cx="838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Table 2: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Example Sentences from Each News Type from News Classification Dataset.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2" name="Google Shape;112;p20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Methodology: Embeddings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252300" y="1080275"/>
            <a:ext cx="53562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Goal: evaluate different embedding strategies combined with different classification heads while keeping the backbone frozen.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Neural embeddings map tokens into continuous vectors capturing semantic and syntactic relationships.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Static: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TF-IDF, Random and, fastText embeddings.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Contextual: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mBERT and Distil-mBERT encoders.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Static embeddings provide fixed representations; contextual embeddings encode tokens based on sentence context.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Only the classification head is fine-tuned for all setups.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1: Integration of KAN as a classification head on top of a Transformer encoder for context-aware prediction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5950" y="998050"/>
            <a:ext cx="2452670" cy="395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idx="12" type="sldNum"/>
          </p:nvPr>
        </p:nvSpPr>
        <p:spPr>
          <a:xfrm>
            <a:off x="8288270" y="4445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 rotWithShape="1">
          <a:blip r:embed="rId3">
            <a:alphaModFix/>
          </a:blip>
          <a:srcRect b="0" l="0" r="0" t="66398"/>
          <a:stretch/>
        </p:blipFill>
        <p:spPr>
          <a:xfrm>
            <a:off x="369738" y="3740150"/>
            <a:ext cx="4463751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307050" y="1261000"/>
            <a:ext cx="4846500" cy="15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works of </a:t>
            </a:r>
            <a:r>
              <a:rPr lang="en-GB">
                <a:solidFill>
                  <a:srgbClr val="1C3AA9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Vladimir Arnold</a:t>
            </a:r>
            <a:r>
              <a:rPr lang="en-GB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-GB">
                <a:solidFill>
                  <a:srgbClr val="1C3AA9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Andrey Kolmogorov</a:t>
            </a:r>
            <a:r>
              <a:rPr lang="en-GB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established that if </a:t>
            </a:r>
            <a:r>
              <a:rPr i="1" lang="en-GB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GB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is a multivariate continuous function, then </a:t>
            </a:r>
            <a:r>
              <a:rPr i="1" lang="en-GB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GB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solidFill>
                  <a:srgbClr val="202122"/>
                </a:solidFill>
                <a:highlight>
                  <a:schemeClr val="accent6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can be expressed</a:t>
            </a:r>
            <a:r>
              <a:rPr b="1" lang="en-GB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as a finite </a:t>
            </a:r>
            <a:r>
              <a:rPr lang="en-GB">
                <a:solidFill>
                  <a:srgbClr val="1C3AA9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composition</a:t>
            </a:r>
            <a:r>
              <a:rPr lang="en-GB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of continuous functions of a single variable and the </a:t>
            </a:r>
            <a:r>
              <a:rPr lang="en-GB">
                <a:solidFill>
                  <a:srgbClr val="1C3AA9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binary operation</a:t>
            </a:r>
            <a:r>
              <a:rPr lang="en-GB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of </a:t>
            </a:r>
            <a:r>
              <a:rPr lang="en-GB">
                <a:solidFill>
                  <a:srgbClr val="1C3AA9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addition</a:t>
            </a:r>
            <a:r>
              <a:rPr lang="en-GB" sz="15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50363" y="1261010"/>
            <a:ext cx="1233475" cy="164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5371438" y="3084850"/>
            <a:ext cx="17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1C3AA9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Andrey Kolmogorov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07038" y="2825451"/>
            <a:ext cx="4220549" cy="83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/>
        </p:nvSpPr>
        <p:spPr>
          <a:xfrm>
            <a:off x="311700" y="3103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Methodology: Kolmogorov-Arnold Representation Theorem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358100" y="1260999"/>
            <a:ext cx="1233450" cy="1668023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/>
          <p:nvPr/>
        </p:nvSpPr>
        <p:spPr>
          <a:xfrm>
            <a:off x="7189563" y="3084838"/>
            <a:ext cx="157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1C3AA9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Vladimir Arnold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